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63" r:id="rId4"/>
    <p:sldId id="274" r:id="rId5"/>
    <p:sldId id="269" r:id="rId6"/>
    <p:sldId id="270" r:id="rId7"/>
    <p:sldId id="271" r:id="rId8"/>
    <p:sldId id="272" r:id="rId9"/>
    <p:sldId id="261" r:id="rId10"/>
    <p:sldId id="273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FF"/>
    <a:srgbClr val="C5EBF7"/>
    <a:srgbClr val="794F46"/>
    <a:srgbClr val="785046"/>
    <a:srgbClr val="C2C2C2"/>
    <a:srgbClr val="D99694"/>
    <a:srgbClr val="EBE7D3"/>
    <a:srgbClr val="A500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8CC6D-3417-47C7-B1B6-806E245A8FAA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C801B-2764-4208-B240-832D8E6FE3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77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EB1F-ED5C-4EB9-BC63-D176A33F88C3}" type="datetimeFigureOut">
              <a:rPr lang="pt-BR" smtClean="0"/>
              <a:pPr/>
              <a:t>08/10/2015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1A2F-F16A-4F12-BF70-D61550003D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1" y="206084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HOMICÍDIOS MÚLTIPLOS</a:t>
            </a:r>
          </a:p>
          <a:p>
            <a:pPr algn="ctr">
              <a:buNone/>
            </a:pPr>
            <a:r>
              <a:rPr lang="pt-BR" dirty="0" smtClean="0"/>
              <a:t>Crimes </a:t>
            </a:r>
            <a:r>
              <a:rPr lang="pt-BR" dirty="0" smtClean="0"/>
              <a:t>Relacionados (08 e 13 de Agosto)</a:t>
            </a: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OSASCO</a:t>
            </a:r>
            <a:endParaRPr lang="pt-BR" dirty="0" smtClean="0"/>
          </a:p>
          <a:p>
            <a:pPr algn="ctr">
              <a:buNone/>
            </a:pPr>
            <a:r>
              <a:rPr lang="pt-BR" dirty="0" smtClean="0"/>
              <a:t>CARAPICUÍBA</a:t>
            </a:r>
          </a:p>
          <a:p>
            <a:pPr algn="ctr">
              <a:buNone/>
            </a:pPr>
            <a:r>
              <a:rPr lang="pt-BR" dirty="0" smtClean="0"/>
              <a:t>BARUERI</a:t>
            </a:r>
          </a:p>
          <a:p>
            <a:pPr algn="ctr">
              <a:buNone/>
            </a:pPr>
            <a:r>
              <a:rPr lang="pt-BR" dirty="0" smtClean="0"/>
              <a:t>ITAPEVI</a:t>
            </a:r>
          </a:p>
          <a:p>
            <a:pPr algn="ctr">
              <a:buNone/>
            </a:pPr>
            <a:endParaRPr lang="pt-BR" sz="20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1" y="3326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SECRETARIA DA SEGURANÇA PÚBLICA</a:t>
            </a:r>
            <a:br>
              <a:rPr lang="pt-BR" b="1" dirty="0" smtClean="0"/>
            </a:br>
            <a:r>
              <a:rPr lang="pt-BR" b="1" dirty="0" smtClean="0"/>
              <a:t>FORÇA TAREFA</a:t>
            </a:r>
          </a:p>
          <a:p>
            <a:pPr algn="ctr"/>
            <a:r>
              <a:rPr lang="pt-BR" b="1" dirty="0" smtClean="0"/>
              <a:t>POLÍCIA CIVIL / DHPP – DEMACRO – POLÍCIA MILITAR / CORREGEDORIA – SUPERINTENDÊNCIA DA POLÍCIA TÉCNICO CIÊNTIFICA</a:t>
            </a:r>
            <a:endParaRPr lang="pt-BR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4" name="Elipse 3"/>
          <p:cNvSpPr/>
          <p:nvPr/>
        </p:nvSpPr>
        <p:spPr>
          <a:xfrm>
            <a:off x="6948264" y="2130425"/>
            <a:ext cx="1080120" cy="1154559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5957292" y="2455532"/>
            <a:ext cx="648072" cy="614379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6840252" y="4155269"/>
            <a:ext cx="1440160" cy="13681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Veículo</a:t>
            </a:r>
            <a:r>
              <a:rPr lang="pt-BR" sz="12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pt-BR" sz="1200" b="1" dirty="0" smtClean="0">
                <a:solidFill>
                  <a:srgbClr val="FF3300"/>
                </a:solidFill>
              </a:rPr>
              <a:t>PEUGEOT PRATA</a:t>
            </a:r>
            <a:endParaRPr lang="pt-BR" sz="1200" b="1" dirty="0">
              <a:solidFill>
                <a:srgbClr val="FF3300"/>
              </a:solidFill>
            </a:endParaRPr>
          </a:p>
        </p:txBody>
      </p:sp>
      <p:cxnSp>
        <p:nvCxnSpPr>
          <p:cNvPr id="25" name="Conector reto 24"/>
          <p:cNvCxnSpPr>
            <a:stCxn id="23" idx="4"/>
          </p:cNvCxnSpPr>
          <p:nvPr/>
        </p:nvCxnSpPr>
        <p:spPr>
          <a:xfrm>
            <a:off x="6281328" y="3069911"/>
            <a:ext cx="1423020" cy="1085358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7560332" y="3284984"/>
            <a:ext cx="144016" cy="8702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5524947" y="2420413"/>
            <a:ext cx="394873" cy="450065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1905894" y="1988840"/>
            <a:ext cx="1577670" cy="3240124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4015873" y="445482"/>
            <a:ext cx="1440160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Veículo:</a:t>
            </a:r>
            <a:endParaRPr lang="pt-BR" sz="1200" b="1" dirty="0" smtClean="0"/>
          </a:p>
          <a:p>
            <a:pPr algn="ctr"/>
            <a:r>
              <a:rPr lang="pt-BR" sz="1200" dirty="0" smtClean="0"/>
              <a:t> </a:t>
            </a:r>
            <a:r>
              <a:rPr lang="pt-BR" sz="1200" b="1" dirty="0" smtClean="0">
                <a:solidFill>
                  <a:srgbClr val="0000FF"/>
                </a:solidFill>
              </a:rPr>
              <a:t>SANDERO </a:t>
            </a:r>
            <a:r>
              <a:rPr lang="pt-BR" sz="1200" b="1" dirty="0" smtClean="0">
                <a:solidFill>
                  <a:srgbClr val="0000FF"/>
                </a:solidFill>
              </a:rPr>
              <a:t>PRATA</a:t>
            </a:r>
            <a:endParaRPr lang="pt-BR" sz="1200" b="1" dirty="0" smtClean="0">
              <a:solidFill>
                <a:srgbClr val="0000FF"/>
              </a:solidFill>
            </a:endParaRPr>
          </a:p>
        </p:txBody>
      </p:sp>
      <p:cxnSp>
        <p:nvCxnSpPr>
          <p:cNvPr id="38" name="Conector reto 37"/>
          <p:cNvCxnSpPr>
            <a:stCxn id="31" idx="2"/>
            <a:endCxn id="37" idx="2"/>
          </p:cNvCxnSpPr>
          <p:nvPr/>
        </p:nvCxnSpPr>
        <p:spPr>
          <a:xfrm flipH="1" flipV="1">
            <a:off x="4735953" y="1813634"/>
            <a:ext cx="788994" cy="83181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33" idx="6"/>
            <a:endCxn id="37" idx="2"/>
          </p:cNvCxnSpPr>
          <p:nvPr/>
        </p:nvCxnSpPr>
        <p:spPr>
          <a:xfrm flipV="1">
            <a:off x="3483564" y="1813634"/>
            <a:ext cx="1252389" cy="179526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51"/>
          <p:cNvSpPr/>
          <p:nvPr/>
        </p:nvSpPr>
        <p:spPr>
          <a:xfrm>
            <a:off x="3764834" y="5228964"/>
            <a:ext cx="1440160" cy="8196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Autor de JAQUETA AZUL</a:t>
            </a:r>
            <a:endParaRPr lang="pt-BR" sz="1200" b="1" dirty="0"/>
          </a:p>
        </p:txBody>
      </p:sp>
      <p:cxnSp>
        <p:nvCxnSpPr>
          <p:cNvPr id="53" name="Conector reto 52"/>
          <p:cNvCxnSpPr/>
          <p:nvPr/>
        </p:nvCxnSpPr>
        <p:spPr>
          <a:xfrm flipH="1">
            <a:off x="4572000" y="2708920"/>
            <a:ext cx="1728192" cy="252004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>
            <a:endCxn id="67" idx="6"/>
          </p:cNvCxnSpPr>
          <p:nvPr/>
        </p:nvCxnSpPr>
        <p:spPr>
          <a:xfrm flipH="1" flipV="1">
            <a:off x="2727725" y="4764782"/>
            <a:ext cx="1826019" cy="46418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ângulo 54"/>
          <p:cNvSpPr/>
          <p:nvPr/>
        </p:nvSpPr>
        <p:spPr>
          <a:xfrm>
            <a:off x="2123728" y="548680"/>
            <a:ext cx="1683872" cy="12649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Autor de JAQUETA PRETA</a:t>
            </a:r>
          </a:p>
          <a:p>
            <a:pPr algn="ctr"/>
            <a:r>
              <a:rPr lang="pt-BR" sz="1200" b="1" dirty="0" smtClean="0"/>
              <a:t>SDPM </a:t>
            </a:r>
            <a:r>
              <a:rPr lang="pt-BR" sz="1200" b="1" dirty="0" smtClean="0"/>
              <a:t>FT42BPM</a:t>
            </a:r>
          </a:p>
          <a:p>
            <a:pPr algn="ctr"/>
            <a:r>
              <a:rPr lang="pt-BR" sz="1200" b="1" dirty="0" smtClean="0"/>
              <a:t>Suspeito :</a:t>
            </a:r>
            <a:br>
              <a:rPr lang="pt-BR" sz="1200" b="1" dirty="0" smtClean="0"/>
            </a:br>
            <a:r>
              <a:rPr lang="pt-BR" sz="1200" b="1" dirty="0" smtClean="0"/>
              <a:t>T.B.H</a:t>
            </a:r>
            <a:endParaRPr lang="pt-BR" sz="1200" b="1" dirty="0"/>
          </a:p>
        </p:txBody>
      </p:sp>
      <p:cxnSp>
        <p:nvCxnSpPr>
          <p:cNvPr id="57" name="Conector reto 56"/>
          <p:cNvCxnSpPr>
            <a:stCxn id="55" idx="2"/>
            <a:endCxn id="67" idx="0"/>
          </p:cNvCxnSpPr>
          <p:nvPr/>
        </p:nvCxnSpPr>
        <p:spPr>
          <a:xfrm flipH="1">
            <a:off x="2530289" y="1813634"/>
            <a:ext cx="435375" cy="2726115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55" idx="2"/>
            <a:endCxn id="31" idx="2"/>
          </p:cNvCxnSpPr>
          <p:nvPr/>
        </p:nvCxnSpPr>
        <p:spPr>
          <a:xfrm>
            <a:off x="2965664" y="1813634"/>
            <a:ext cx="2559283" cy="83181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/>
          <p:cNvSpPr/>
          <p:nvPr/>
        </p:nvSpPr>
        <p:spPr>
          <a:xfrm>
            <a:off x="2332852" y="4539749"/>
            <a:ext cx="394873" cy="45006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2029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7" grpId="0" animBg="1"/>
      <p:bldP spid="52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1"/>
            <a:ext cx="9180512" cy="685799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80" name="Retângulo 79"/>
          <p:cNvSpPr/>
          <p:nvPr/>
        </p:nvSpPr>
        <p:spPr>
          <a:xfrm>
            <a:off x="2411760" y="526232"/>
            <a:ext cx="1440160" cy="10305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Autor de JAQUETA PRETA</a:t>
            </a:r>
          </a:p>
          <a:p>
            <a:pPr algn="ctr"/>
            <a:r>
              <a:rPr lang="pt-BR" sz="1200" b="1" dirty="0" smtClean="0"/>
              <a:t>SDPM </a:t>
            </a:r>
            <a:r>
              <a:rPr lang="pt-BR" sz="1200" b="1" dirty="0" smtClean="0"/>
              <a:t>FT42BPM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 smtClean="0"/>
              <a:t>T.B.H</a:t>
            </a:r>
            <a:endParaRPr lang="pt-BR" sz="1200" b="1" dirty="0"/>
          </a:p>
        </p:txBody>
      </p:sp>
      <p:cxnSp>
        <p:nvCxnSpPr>
          <p:cNvPr id="22" name="Conector reto 21"/>
          <p:cNvCxnSpPr/>
          <p:nvPr/>
        </p:nvCxnSpPr>
        <p:spPr>
          <a:xfrm flipH="1">
            <a:off x="7308304" y="1628800"/>
            <a:ext cx="576064" cy="717649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4355976" y="548680"/>
            <a:ext cx="3384376" cy="26642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Reconhecimento em imagens</a:t>
            </a:r>
          </a:p>
          <a:p>
            <a:pPr algn="ctr"/>
            <a:r>
              <a:rPr lang="pt-BR" sz="1600" dirty="0" smtClean="0"/>
              <a:t>Oitiva de </a:t>
            </a:r>
            <a:r>
              <a:rPr lang="pt-BR" sz="1600" dirty="0" smtClean="0"/>
              <a:t>testemunha Protegida</a:t>
            </a:r>
            <a:endParaRPr lang="pt-BR" sz="1600" dirty="0" smtClean="0"/>
          </a:p>
          <a:p>
            <a:pPr algn="ctr"/>
            <a:r>
              <a:rPr lang="pt-BR" sz="1600" dirty="0" smtClean="0"/>
              <a:t>Horários no 42 BPM</a:t>
            </a:r>
          </a:p>
          <a:p>
            <a:pPr algn="ctr"/>
            <a:r>
              <a:rPr lang="pt-BR" sz="1600" dirty="0" smtClean="0"/>
              <a:t>Ligações </a:t>
            </a:r>
            <a:r>
              <a:rPr lang="pt-BR" sz="1600" dirty="0" smtClean="0"/>
              <a:t>telefônicas</a:t>
            </a:r>
          </a:p>
          <a:p>
            <a:pPr algn="ctr"/>
            <a:r>
              <a:rPr lang="pt-BR" sz="1600" dirty="0" smtClean="0"/>
              <a:t>Web-denúncia </a:t>
            </a:r>
            <a:br>
              <a:rPr lang="pt-BR" sz="1600" dirty="0" smtClean="0"/>
            </a:br>
            <a:r>
              <a:rPr lang="pt-BR" sz="1600" dirty="0" smtClean="0"/>
              <a:t>Denúncias </a:t>
            </a:r>
            <a:r>
              <a:rPr lang="pt-BR" sz="1600" dirty="0" smtClean="0"/>
              <a:t>anônimas</a:t>
            </a:r>
          </a:p>
          <a:p>
            <a:pPr algn="ctr"/>
            <a:r>
              <a:rPr lang="pt-BR" sz="1600" dirty="0" smtClean="0"/>
              <a:t>Contradições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515173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0"/>
            <a:ext cx="9180512" cy="685799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103" name="Retângulo 102"/>
          <p:cNvSpPr/>
          <p:nvPr/>
        </p:nvSpPr>
        <p:spPr>
          <a:xfrm>
            <a:off x="4553744" y="474319"/>
            <a:ext cx="1440160" cy="11045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Reconhecido</a:t>
            </a:r>
          </a:p>
          <a:p>
            <a:pPr algn="ctr"/>
            <a:r>
              <a:rPr lang="pt-BR" sz="1200" b="1" dirty="0" smtClean="0"/>
              <a:t>CBPM </a:t>
            </a:r>
            <a:r>
              <a:rPr lang="pt-BR" sz="1200" b="1" dirty="0" smtClean="0"/>
              <a:t>FT20BPM</a:t>
            </a:r>
            <a:br>
              <a:rPr lang="pt-BR" sz="1200" b="1" dirty="0" smtClean="0"/>
            </a:br>
            <a:r>
              <a:rPr lang="pt-BR" sz="1200" b="1" dirty="0" smtClean="0"/>
              <a:t>Suspeito:</a:t>
            </a:r>
            <a:br>
              <a:rPr lang="pt-BR" sz="1200" b="1" dirty="0" smtClean="0"/>
            </a:br>
            <a:r>
              <a:rPr lang="pt-BR" sz="1200" b="1" dirty="0" smtClean="0"/>
              <a:t>V.C.S.S</a:t>
            </a:r>
            <a:endParaRPr lang="pt-BR" sz="1200" b="1" dirty="0" smtClean="0"/>
          </a:p>
        </p:txBody>
      </p:sp>
      <p:sp>
        <p:nvSpPr>
          <p:cNvPr id="23" name="Retângulo 22"/>
          <p:cNvSpPr/>
          <p:nvPr/>
        </p:nvSpPr>
        <p:spPr>
          <a:xfrm>
            <a:off x="66178" y="40594"/>
            <a:ext cx="2489598" cy="21050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Reconhecimento </a:t>
            </a:r>
            <a:r>
              <a:rPr lang="pt-BR" sz="1600" dirty="0" smtClean="0"/>
              <a:t>pessoal</a:t>
            </a:r>
          </a:p>
          <a:p>
            <a:pPr algn="ctr"/>
            <a:r>
              <a:rPr lang="pt-BR" sz="1600" dirty="0" smtClean="0"/>
              <a:t>Oitiva de testemunhas</a:t>
            </a:r>
          </a:p>
          <a:p>
            <a:pPr algn="ctr"/>
            <a:r>
              <a:rPr lang="pt-BR" sz="1600" dirty="0" smtClean="0"/>
              <a:t>Ligações </a:t>
            </a:r>
            <a:r>
              <a:rPr lang="pt-BR" sz="1600" dirty="0" smtClean="0"/>
              <a:t>telefônicas</a:t>
            </a:r>
            <a:br>
              <a:rPr lang="pt-BR" sz="1600" dirty="0" smtClean="0"/>
            </a:br>
            <a:r>
              <a:rPr lang="pt-BR" sz="1600" dirty="0" smtClean="0"/>
              <a:t>e mensagens suspeitas</a:t>
            </a:r>
            <a:endParaRPr lang="pt-BR" sz="1600" dirty="0" smtClean="0"/>
          </a:p>
          <a:p>
            <a:pPr algn="ctr"/>
            <a:r>
              <a:rPr lang="pt-BR" sz="1600" dirty="0" smtClean="0"/>
              <a:t>Denúncias </a:t>
            </a:r>
            <a:r>
              <a:rPr lang="pt-BR" sz="1600" dirty="0" smtClean="0"/>
              <a:t>anônimas</a:t>
            </a:r>
            <a:br>
              <a:rPr lang="pt-BR" sz="1600" dirty="0" smtClean="0"/>
            </a:br>
            <a:r>
              <a:rPr lang="pt-BR" sz="1600" dirty="0" smtClean="0"/>
              <a:t>Visto por testemunhas em</a:t>
            </a:r>
            <a:br>
              <a:rPr lang="pt-BR" sz="1600" dirty="0" smtClean="0"/>
            </a:br>
            <a:r>
              <a:rPr lang="pt-BR" sz="1600" dirty="0" err="1" smtClean="0"/>
              <a:t>Sandero</a:t>
            </a:r>
            <a:r>
              <a:rPr lang="pt-BR" sz="1600" dirty="0" smtClean="0"/>
              <a:t> Prata.</a:t>
            </a:r>
            <a:endParaRPr lang="pt-BR" sz="1600" dirty="0" smtClean="0"/>
          </a:p>
        </p:txBody>
      </p:sp>
      <p:sp>
        <p:nvSpPr>
          <p:cNvPr id="8" name="Texto Explicativo 2 7"/>
          <p:cNvSpPr/>
          <p:nvPr/>
        </p:nvSpPr>
        <p:spPr>
          <a:xfrm>
            <a:off x="6732240" y="188640"/>
            <a:ext cx="1872208" cy="648072"/>
          </a:xfrm>
          <a:prstGeom prst="borderCallout2">
            <a:avLst>
              <a:gd name="adj1" fmla="val 113053"/>
              <a:gd name="adj2" fmla="val 17703"/>
              <a:gd name="adj3" fmla="val 173764"/>
              <a:gd name="adj4" fmla="val -1340"/>
              <a:gd name="adj5" fmla="val 307586"/>
              <a:gd name="adj6" fmla="val -13493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905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100" b="1" dirty="0" smtClean="0"/>
          </a:p>
          <a:p>
            <a:pPr algn="ctr"/>
            <a:r>
              <a:rPr lang="pt-BR" sz="1100" b="1" dirty="0" smtClean="0"/>
              <a:t>Rua Jacinto José de Souza</a:t>
            </a:r>
          </a:p>
          <a:p>
            <a:pPr algn="ctr"/>
            <a:r>
              <a:rPr lang="pt-BR" sz="1100" b="1" dirty="0" smtClean="0"/>
              <a:t>08/08/2015</a:t>
            </a:r>
          </a:p>
          <a:p>
            <a:pPr algn="ctr"/>
            <a:r>
              <a:rPr lang="pt-BR" sz="1100" b="1" dirty="0" smtClean="0"/>
              <a:t>Vítimas: 1 Fatal / 1 Tentada</a:t>
            </a:r>
          </a:p>
          <a:p>
            <a:pPr algn="ctr"/>
            <a:endParaRPr lang="pt-BR" sz="1200" b="1" dirty="0"/>
          </a:p>
        </p:txBody>
      </p:sp>
      <p:sp>
        <p:nvSpPr>
          <p:cNvPr id="9" name="Texto Explicativo 2 8"/>
          <p:cNvSpPr/>
          <p:nvPr/>
        </p:nvSpPr>
        <p:spPr>
          <a:xfrm>
            <a:off x="7020272" y="4869160"/>
            <a:ext cx="1728192" cy="648072"/>
          </a:xfrm>
          <a:prstGeom prst="borderCallout2">
            <a:avLst>
              <a:gd name="adj1" fmla="val -2511"/>
              <a:gd name="adj2" fmla="val 50963"/>
              <a:gd name="adj3" fmla="val -42919"/>
              <a:gd name="adj4" fmla="val 11258"/>
              <a:gd name="adj5" fmla="val -32051"/>
              <a:gd name="adj6" fmla="val -17146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270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Av. Sport </a:t>
            </a:r>
            <a:r>
              <a:rPr lang="pt-BR" sz="1100" b="1" dirty="0" err="1" smtClean="0">
                <a:solidFill>
                  <a:schemeClr val="tx1"/>
                </a:solidFill>
              </a:rPr>
              <a:t>Club</a:t>
            </a:r>
            <a:r>
              <a:rPr lang="pt-BR" sz="1100" b="1" dirty="0" smtClean="0">
                <a:solidFill>
                  <a:schemeClr val="tx1"/>
                </a:solidFill>
              </a:rPr>
              <a:t> Corinthians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10" name="Texto Explicativo 2 9"/>
          <p:cNvSpPr/>
          <p:nvPr/>
        </p:nvSpPr>
        <p:spPr>
          <a:xfrm>
            <a:off x="5580112" y="5733256"/>
            <a:ext cx="1300230" cy="648072"/>
          </a:xfrm>
          <a:prstGeom prst="borderCallout2">
            <a:avLst>
              <a:gd name="adj1" fmla="val -495"/>
              <a:gd name="adj2" fmla="val 45671"/>
              <a:gd name="adj3" fmla="val -68450"/>
              <a:gd name="adj4" fmla="val 12550"/>
              <a:gd name="adj5" fmla="val -114693"/>
              <a:gd name="adj6" fmla="val -1828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270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Alvorada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cxnSp>
        <p:nvCxnSpPr>
          <p:cNvPr id="11" name="Conector reto 10"/>
          <p:cNvCxnSpPr>
            <a:endCxn id="103" idx="2"/>
          </p:cNvCxnSpPr>
          <p:nvPr/>
        </p:nvCxnSpPr>
        <p:spPr>
          <a:xfrm flipH="1" flipV="1">
            <a:off x="5273824" y="1578847"/>
            <a:ext cx="1314400" cy="300228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103" idx="2"/>
          </p:cNvCxnSpPr>
          <p:nvPr/>
        </p:nvCxnSpPr>
        <p:spPr>
          <a:xfrm flipV="1">
            <a:off x="5148064" y="1578847"/>
            <a:ext cx="125760" cy="329031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>
            <a:endCxn id="103" idx="2"/>
          </p:cNvCxnSpPr>
          <p:nvPr/>
        </p:nvCxnSpPr>
        <p:spPr>
          <a:xfrm flipH="1" flipV="1">
            <a:off x="5273824" y="1578847"/>
            <a:ext cx="1098376" cy="77003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>
            <a:endCxn id="103" idx="2"/>
          </p:cNvCxnSpPr>
          <p:nvPr/>
        </p:nvCxnSpPr>
        <p:spPr>
          <a:xfrm flipV="1">
            <a:off x="2592288" y="1578847"/>
            <a:ext cx="2681536" cy="7700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endCxn id="103" idx="2"/>
          </p:cNvCxnSpPr>
          <p:nvPr/>
        </p:nvCxnSpPr>
        <p:spPr>
          <a:xfrm flipV="1">
            <a:off x="2555776" y="1578847"/>
            <a:ext cx="2718048" cy="30022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26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23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0"/>
            <a:ext cx="9180512" cy="685799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57" name="Retângulo 56"/>
          <p:cNvSpPr/>
          <p:nvPr/>
        </p:nvSpPr>
        <p:spPr>
          <a:xfrm>
            <a:off x="5724128" y="440668"/>
            <a:ext cx="1440160" cy="7920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Suspeito:</a:t>
            </a:r>
            <a:br>
              <a:rPr lang="pt-BR" sz="1200" b="1" dirty="0" smtClean="0"/>
            </a:br>
            <a:r>
              <a:rPr lang="pt-BR" sz="1200" b="1" dirty="0" smtClean="0"/>
              <a:t>S.M</a:t>
            </a:r>
            <a:endParaRPr lang="pt-BR" sz="1200" b="1" dirty="0" smtClean="0"/>
          </a:p>
          <a:p>
            <a:pPr algn="ctr"/>
            <a:r>
              <a:rPr lang="pt-BR" sz="1200" b="1" dirty="0" smtClean="0"/>
              <a:t>GITE/GCM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75279" y="2877902"/>
            <a:ext cx="2786189" cy="133214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Oitiva de testemunha</a:t>
            </a:r>
          </a:p>
          <a:p>
            <a:pPr algn="ctr"/>
            <a:r>
              <a:rPr lang="pt-BR" sz="1600" dirty="0" smtClean="0"/>
              <a:t>Ligações </a:t>
            </a:r>
            <a:r>
              <a:rPr lang="pt-BR" sz="1600" dirty="0" smtClean="0"/>
              <a:t>telefônicas</a:t>
            </a:r>
            <a:br>
              <a:rPr lang="pt-BR" sz="1600" dirty="0" smtClean="0"/>
            </a:br>
            <a:r>
              <a:rPr lang="pt-BR" sz="1600" dirty="0" smtClean="0"/>
              <a:t>e mensagens suspeitas</a:t>
            </a:r>
            <a:endParaRPr lang="pt-BR" sz="1600" dirty="0" smtClean="0"/>
          </a:p>
        </p:txBody>
      </p:sp>
      <p:sp>
        <p:nvSpPr>
          <p:cNvPr id="8" name="Texto Explicativo 2 7"/>
          <p:cNvSpPr/>
          <p:nvPr/>
        </p:nvSpPr>
        <p:spPr>
          <a:xfrm>
            <a:off x="2915816" y="44624"/>
            <a:ext cx="1944216" cy="792088"/>
          </a:xfrm>
          <a:prstGeom prst="borderCallout2">
            <a:avLst>
              <a:gd name="adj1" fmla="val 111374"/>
              <a:gd name="adj2" fmla="val 42899"/>
              <a:gd name="adj3" fmla="val 217436"/>
              <a:gd name="adj4" fmla="val 42123"/>
              <a:gd name="adj5" fmla="val 319546"/>
              <a:gd name="adj6" fmla="val 14385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Rua Antonio Benedito Ferreira</a:t>
            </a:r>
          </a:p>
          <a:p>
            <a:pPr algn="ctr"/>
            <a:r>
              <a:rPr lang="pt-BR" sz="1100" b="1" dirty="0" smtClean="0"/>
              <a:t>13/08/2015</a:t>
            </a:r>
          </a:p>
          <a:p>
            <a:pPr algn="ctr"/>
            <a:r>
              <a:rPr lang="pt-BR" sz="1100" b="1" dirty="0" smtClean="0"/>
              <a:t>Vítimas: 8 Fatais / 2 Tentadas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967334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0"/>
            <a:ext cx="9180512" cy="685799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21" name="Retângulo 20"/>
          <p:cNvSpPr/>
          <p:nvPr/>
        </p:nvSpPr>
        <p:spPr>
          <a:xfrm>
            <a:off x="5299343" y="692696"/>
            <a:ext cx="1440160" cy="93610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Suspeito:</a:t>
            </a:r>
            <a:br>
              <a:rPr lang="pt-BR" sz="1200" b="1" dirty="0" smtClean="0"/>
            </a:br>
            <a:r>
              <a:rPr lang="pt-BR" sz="1200" b="1" dirty="0" smtClean="0"/>
              <a:t>F.E.E</a:t>
            </a:r>
            <a:endParaRPr lang="pt-BR" sz="1200" b="1" dirty="0" smtClean="0"/>
          </a:p>
          <a:p>
            <a:pPr algn="ctr"/>
            <a:r>
              <a:rPr lang="pt-BR" sz="1200" b="1" dirty="0" smtClean="0"/>
              <a:t>SDPM 1BPChoque</a:t>
            </a:r>
            <a:endParaRPr lang="pt-BR" sz="1200" b="1" dirty="0"/>
          </a:p>
        </p:txBody>
      </p:sp>
      <p:sp>
        <p:nvSpPr>
          <p:cNvPr id="23" name="Retângulo 22"/>
          <p:cNvSpPr/>
          <p:nvPr/>
        </p:nvSpPr>
        <p:spPr>
          <a:xfrm>
            <a:off x="107504" y="260648"/>
            <a:ext cx="3024336" cy="259228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Reconhecimento pessoal</a:t>
            </a:r>
          </a:p>
          <a:p>
            <a:pPr algn="ctr"/>
            <a:r>
              <a:rPr lang="pt-BR" sz="1600" dirty="0" smtClean="0"/>
              <a:t>Oitiva de testemunha</a:t>
            </a:r>
          </a:p>
          <a:p>
            <a:pPr algn="ctr"/>
            <a:r>
              <a:rPr lang="pt-BR" sz="1600" dirty="0" smtClean="0"/>
              <a:t>Contradições</a:t>
            </a:r>
          </a:p>
          <a:p>
            <a:pPr algn="ctr"/>
            <a:r>
              <a:rPr lang="pt-BR" sz="1600" dirty="0" smtClean="0"/>
              <a:t>Numeração de Lotes de munição 9mm coincidentes com homicídios múltiplos em 2013, onde é réu.</a:t>
            </a:r>
            <a:endParaRPr lang="pt-BR" sz="1600" dirty="0" smtClean="0"/>
          </a:p>
        </p:txBody>
      </p:sp>
      <p:sp>
        <p:nvSpPr>
          <p:cNvPr id="8" name="Texto Explicativo 2 7"/>
          <p:cNvSpPr/>
          <p:nvPr/>
        </p:nvSpPr>
        <p:spPr>
          <a:xfrm>
            <a:off x="7020272" y="980728"/>
            <a:ext cx="1872208" cy="648072"/>
          </a:xfrm>
          <a:prstGeom prst="borderCallout2">
            <a:avLst>
              <a:gd name="adj1" fmla="val 101295"/>
              <a:gd name="adj2" fmla="val 55313"/>
              <a:gd name="adj3" fmla="val 169732"/>
              <a:gd name="adj4" fmla="val 48644"/>
              <a:gd name="adj5" fmla="val 209168"/>
              <a:gd name="adj6" fmla="val 17401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Suzano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 / 2 Tentadas</a:t>
            </a:r>
            <a:endParaRPr lang="pt-BR" sz="1100" b="1" dirty="0">
              <a:solidFill>
                <a:schemeClr val="tx1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6084168" y="1628801"/>
            <a:ext cx="1224136" cy="72007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04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0"/>
            <a:ext cx="9180512" cy="685799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21" name="Retângulo 20"/>
          <p:cNvSpPr/>
          <p:nvPr/>
        </p:nvSpPr>
        <p:spPr>
          <a:xfrm>
            <a:off x="5299343" y="692696"/>
            <a:ext cx="1440160" cy="93610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Suspeitos:</a:t>
            </a:r>
            <a:br>
              <a:rPr lang="pt-BR" sz="1200" b="1" dirty="0" smtClean="0"/>
            </a:br>
            <a:r>
              <a:rPr lang="pt-BR" sz="1200" b="1" dirty="0" smtClean="0"/>
              <a:t>CB PM D.L.S</a:t>
            </a:r>
            <a:br>
              <a:rPr lang="pt-BR" sz="1200" b="1" dirty="0" smtClean="0"/>
            </a:br>
            <a:r>
              <a:rPr lang="pt-BR" sz="1200" b="1" dirty="0" smtClean="0"/>
              <a:t>SGT PM E.C.S</a:t>
            </a:r>
          </a:p>
          <a:p>
            <a:pPr algn="ctr"/>
            <a:r>
              <a:rPr lang="pt-BR" sz="1200" b="1" dirty="0" smtClean="0"/>
              <a:t>SGT PM A.H.G</a:t>
            </a:r>
            <a:endParaRPr lang="pt-BR" sz="1200" b="1" dirty="0"/>
          </a:p>
        </p:txBody>
      </p:sp>
      <p:sp>
        <p:nvSpPr>
          <p:cNvPr id="23" name="Retângulo 22"/>
          <p:cNvSpPr/>
          <p:nvPr/>
        </p:nvSpPr>
        <p:spPr>
          <a:xfrm>
            <a:off x="56275" y="44624"/>
            <a:ext cx="3627404" cy="360045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Encerramento dos trabalhos na Força Tática as 18hs, do dia 13 de Agosto, com quebra de álibis.</a:t>
            </a:r>
          </a:p>
          <a:p>
            <a:pPr algn="ctr"/>
            <a:r>
              <a:rPr lang="pt-BR" sz="1600" dirty="0" smtClean="0"/>
              <a:t>Alegaram estar em companhia do suspeito T.B.H, que foi apontado como autor dos fatos por testemunha.</a:t>
            </a:r>
          </a:p>
          <a:p>
            <a:pPr algn="ctr"/>
            <a:r>
              <a:rPr lang="pt-BR" sz="1600" dirty="0" smtClean="0"/>
              <a:t>Companheiros de equipe do Policial vitima de Homicídio, que motivou os crimes.</a:t>
            </a:r>
          </a:p>
          <a:p>
            <a:pPr algn="ctr"/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Desligamento dos três aparelhos celulares no período vespertino, antes do inicio dos crimes. </a:t>
            </a:r>
            <a:endParaRPr lang="pt-BR" sz="1600" dirty="0" smtClean="0"/>
          </a:p>
        </p:txBody>
      </p:sp>
      <p:sp>
        <p:nvSpPr>
          <p:cNvPr id="8" name="Texto Explicativo 2 7"/>
          <p:cNvSpPr/>
          <p:nvPr/>
        </p:nvSpPr>
        <p:spPr>
          <a:xfrm>
            <a:off x="7020272" y="980728"/>
            <a:ext cx="1872208" cy="648072"/>
          </a:xfrm>
          <a:prstGeom prst="borderCallout2">
            <a:avLst>
              <a:gd name="adj1" fmla="val 101295"/>
              <a:gd name="adj2" fmla="val 55313"/>
              <a:gd name="adj3" fmla="val 169732"/>
              <a:gd name="adj4" fmla="val 48644"/>
              <a:gd name="adj5" fmla="val 209168"/>
              <a:gd name="adj6" fmla="val 17401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Suzano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 / 2 Tentadas</a:t>
            </a:r>
            <a:endParaRPr lang="pt-BR" sz="1100" b="1" dirty="0">
              <a:solidFill>
                <a:schemeClr val="tx1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6084168" y="1628801"/>
            <a:ext cx="1224136" cy="72007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2555777" y="1653647"/>
            <a:ext cx="3553163" cy="299948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5851907" y="1653648"/>
            <a:ext cx="260146" cy="8192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8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323528" y="4941168"/>
            <a:ext cx="100811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580112" y="1556792"/>
            <a:ext cx="2376264" cy="33843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067944" y="3573016"/>
            <a:ext cx="1296144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988096" y="1709192"/>
            <a:ext cx="1800200" cy="3528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21" name="Elipse 20"/>
          <p:cNvSpPr/>
          <p:nvPr/>
        </p:nvSpPr>
        <p:spPr>
          <a:xfrm>
            <a:off x="6300192" y="3068960"/>
            <a:ext cx="79208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4139952" y="3861048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Elipse 22"/>
          <p:cNvSpPr/>
          <p:nvPr/>
        </p:nvSpPr>
        <p:spPr>
          <a:xfrm>
            <a:off x="2843808" y="3212976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Elipse 23"/>
          <p:cNvSpPr/>
          <p:nvPr/>
        </p:nvSpPr>
        <p:spPr>
          <a:xfrm>
            <a:off x="611560" y="5157192"/>
            <a:ext cx="6480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1" animBg="1"/>
      <p:bldP spid="9" grpId="0" animBg="1"/>
      <p:bldP spid="1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15" name="Texto Explicativo 2 14"/>
          <p:cNvSpPr/>
          <p:nvPr/>
        </p:nvSpPr>
        <p:spPr>
          <a:xfrm>
            <a:off x="2915816" y="44624"/>
            <a:ext cx="1944216" cy="792088"/>
          </a:xfrm>
          <a:prstGeom prst="borderCallout2">
            <a:avLst>
              <a:gd name="adj1" fmla="val 111374"/>
              <a:gd name="adj2" fmla="val 42899"/>
              <a:gd name="adj3" fmla="val 217436"/>
              <a:gd name="adj4" fmla="val 42123"/>
              <a:gd name="adj5" fmla="val 319546"/>
              <a:gd name="adj6" fmla="val 14385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Rua Antonio Benedito Ferreira</a:t>
            </a:r>
          </a:p>
          <a:p>
            <a:pPr algn="ctr"/>
            <a:r>
              <a:rPr lang="pt-BR" sz="1100" b="1" dirty="0" smtClean="0"/>
              <a:t>13/08/2015</a:t>
            </a:r>
          </a:p>
          <a:p>
            <a:pPr algn="ctr"/>
            <a:r>
              <a:rPr lang="pt-BR" sz="1100" b="1" dirty="0" smtClean="0"/>
              <a:t>Vítimas: 8 Fatais / 2 Tentadas</a:t>
            </a:r>
            <a:endParaRPr lang="pt-BR" sz="1100" b="1" dirty="0"/>
          </a:p>
        </p:txBody>
      </p:sp>
      <p:sp>
        <p:nvSpPr>
          <p:cNvPr id="16" name="Texto Explicativo 2 15"/>
          <p:cNvSpPr/>
          <p:nvPr/>
        </p:nvSpPr>
        <p:spPr>
          <a:xfrm>
            <a:off x="4283968" y="980728"/>
            <a:ext cx="1728192" cy="648072"/>
          </a:xfrm>
          <a:prstGeom prst="borderCallout2">
            <a:avLst>
              <a:gd name="adj1" fmla="val 103311"/>
              <a:gd name="adj2" fmla="val 43907"/>
              <a:gd name="adj3" fmla="val 163686"/>
              <a:gd name="adj4" fmla="val 72358"/>
              <a:gd name="adj5" fmla="val 261899"/>
              <a:gd name="adj6" fmla="val 1066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200" b="1" dirty="0" smtClean="0"/>
          </a:p>
          <a:p>
            <a:pPr algn="ctr"/>
            <a:r>
              <a:rPr lang="pt-BR" sz="1100" b="1" dirty="0" smtClean="0"/>
              <a:t>Rua Prof. Sud Menucci</a:t>
            </a:r>
          </a:p>
          <a:p>
            <a:pPr algn="ctr"/>
            <a:r>
              <a:rPr lang="pt-BR" sz="1100" b="1" dirty="0" smtClean="0"/>
              <a:t>13/08/2015</a:t>
            </a:r>
          </a:p>
          <a:p>
            <a:pPr algn="ctr"/>
            <a:r>
              <a:rPr lang="pt-BR" sz="1100" b="1" dirty="0" smtClean="0"/>
              <a:t>Vítimas: 1 Fatal</a:t>
            </a:r>
          </a:p>
          <a:p>
            <a:pPr algn="ctr"/>
            <a:endParaRPr lang="pt-BR" sz="1100" b="1" dirty="0"/>
          </a:p>
        </p:txBody>
      </p:sp>
      <p:sp>
        <p:nvSpPr>
          <p:cNvPr id="17" name="Texto Explicativo 2 16"/>
          <p:cNvSpPr/>
          <p:nvPr/>
        </p:nvSpPr>
        <p:spPr>
          <a:xfrm>
            <a:off x="4932040" y="188640"/>
            <a:ext cx="1728192" cy="648072"/>
          </a:xfrm>
          <a:prstGeom prst="borderCallout2">
            <a:avLst>
              <a:gd name="adj1" fmla="val 107007"/>
              <a:gd name="adj2" fmla="val 73638"/>
              <a:gd name="adj3" fmla="val 178803"/>
              <a:gd name="adj4" fmla="val 69838"/>
              <a:gd name="adj5" fmla="val 352938"/>
              <a:gd name="adj6" fmla="val 784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Rua </a:t>
            </a:r>
            <a:r>
              <a:rPr lang="pt-BR" sz="1100" b="1" dirty="0" err="1" smtClean="0"/>
              <a:t>Astor</a:t>
            </a:r>
            <a:r>
              <a:rPr lang="pt-BR" sz="1100" b="1" dirty="0" smtClean="0"/>
              <a:t> </a:t>
            </a:r>
            <a:r>
              <a:rPr lang="pt-BR" sz="1100" b="1" dirty="0" err="1" smtClean="0"/>
              <a:t>Palamin</a:t>
            </a:r>
            <a:endParaRPr lang="pt-BR" sz="1100" b="1" dirty="0" smtClean="0"/>
          </a:p>
          <a:p>
            <a:pPr algn="ctr"/>
            <a:r>
              <a:rPr lang="pt-BR" sz="1100" b="1" dirty="0" smtClean="0"/>
              <a:t>13/08/2015</a:t>
            </a:r>
          </a:p>
          <a:p>
            <a:pPr algn="ctr"/>
            <a:r>
              <a:rPr lang="pt-BR" sz="1100" b="1" dirty="0" smtClean="0"/>
              <a:t>Vítimas: 2 Fatais</a:t>
            </a:r>
          </a:p>
        </p:txBody>
      </p:sp>
      <p:sp>
        <p:nvSpPr>
          <p:cNvPr id="19" name="Texto Explicativo 2 18"/>
          <p:cNvSpPr/>
          <p:nvPr/>
        </p:nvSpPr>
        <p:spPr>
          <a:xfrm>
            <a:off x="6732240" y="188640"/>
            <a:ext cx="1872208" cy="648072"/>
          </a:xfrm>
          <a:prstGeom prst="borderCallout2">
            <a:avLst>
              <a:gd name="adj1" fmla="val 113053"/>
              <a:gd name="adj2" fmla="val 17703"/>
              <a:gd name="adj3" fmla="val 173764"/>
              <a:gd name="adj4" fmla="val -1340"/>
              <a:gd name="adj5" fmla="val 307586"/>
              <a:gd name="adj6" fmla="val -13493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905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100" b="1" dirty="0" smtClean="0"/>
          </a:p>
          <a:p>
            <a:pPr algn="ctr"/>
            <a:r>
              <a:rPr lang="pt-BR" sz="1100" b="1" dirty="0" smtClean="0"/>
              <a:t>Rua Jacinto José de Souza</a:t>
            </a:r>
          </a:p>
          <a:p>
            <a:pPr algn="ctr"/>
            <a:r>
              <a:rPr lang="pt-BR" sz="1100" b="1" dirty="0" smtClean="0"/>
              <a:t>08/08/2015</a:t>
            </a:r>
          </a:p>
          <a:p>
            <a:pPr algn="ctr"/>
            <a:r>
              <a:rPr lang="pt-BR" sz="1100" b="1" dirty="0" smtClean="0"/>
              <a:t>Vítimas: 1 Fatal / 1 Tentada</a:t>
            </a:r>
          </a:p>
          <a:p>
            <a:pPr algn="ctr"/>
            <a:endParaRPr lang="pt-BR" sz="1200" b="1" dirty="0"/>
          </a:p>
        </p:txBody>
      </p:sp>
      <p:sp>
        <p:nvSpPr>
          <p:cNvPr id="20" name="Texto Explicativo 2 19"/>
          <p:cNvSpPr/>
          <p:nvPr/>
        </p:nvSpPr>
        <p:spPr>
          <a:xfrm>
            <a:off x="7020272" y="980728"/>
            <a:ext cx="1872208" cy="648072"/>
          </a:xfrm>
          <a:prstGeom prst="borderCallout2">
            <a:avLst>
              <a:gd name="adj1" fmla="val 101295"/>
              <a:gd name="adj2" fmla="val 55313"/>
              <a:gd name="adj3" fmla="val 169732"/>
              <a:gd name="adj4" fmla="val 48644"/>
              <a:gd name="adj5" fmla="val 209168"/>
              <a:gd name="adj6" fmla="val 17401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Suzano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 / 2 Tentadas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5" name="Texto Explicativo 2 24"/>
          <p:cNvSpPr/>
          <p:nvPr/>
        </p:nvSpPr>
        <p:spPr>
          <a:xfrm>
            <a:off x="5259464" y="3645024"/>
            <a:ext cx="1872208" cy="648072"/>
          </a:xfrm>
          <a:prstGeom prst="borderCallout2">
            <a:avLst>
              <a:gd name="adj1" fmla="val -1839"/>
              <a:gd name="adj2" fmla="val 50836"/>
              <a:gd name="adj3" fmla="val -90622"/>
              <a:gd name="adj4" fmla="val 68820"/>
              <a:gd name="adj5" fmla="val -123763"/>
              <a:gd name="adj6" fmla="val 115664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Moacir Sales D’Ávila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 / 2 Tentadas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6" name="Texto Explicativo 2 25"/>
          <p:cNvSpPr/>
          <p:nvPr/>
        </p:nvSpPr>
        <p:spPr>
          <a:xfrm>
            <a:off x="7239176" y="3284984"/>
            <a:ext cx="1797320" cy="648072"/>
          </a:xfrm>
          <a:prstGeom prst="borderCallout2">
            <a:avLst>
              <a:gd name="adj1" fmla="val -6878"/>
              <a:gd name="adj2" fmla="val 54867"/>
              <a:gd name="adj3" fmla="val -66435"/>
              <a:gd name="adj4" fmla="val 47161"/>
              <a:gd name="adj5" fmla="val -56911"/>
              <a:gd name="adj6" fmla="val 27450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Vitantonio D’abril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7" name="Texto Explicativo 2 26"/>
          <p:cNvSpPr/>
          <p:nvPr/>
        </p:nvSpPr>
        <p:spPr>
          <a:xfrm>
            <a:off x="7020272" y="4869160"/>
            <a:ext cx="1728192" cy="648072"/>
          </a:xfrm>
          <a:prstGeom prst="borderCallout2">
            <a:avLst>
              <a:gd name="adj1" fmla="val -2511"/>
              <a:gd name="adj2" fmla="val 50963"/>
              <a:gd name="adj3" fmla="val -42919"/>
              <a:gd name="adj4" fmla="val 11258"/>
              <a:gd name="adj5" fmla="val -32051"/>
              <a:gd name="adj6" fmla="val -17146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270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Av. Sport </a:t>
            </a:r>
            <a:r>
              <a:rPr lang="pt-BR" sz="1100" b="1" dirty="0" err="1" smtClean="0">
                <a:solidFill>
                  <a:schemeClr val="tx1"/>
                </a:solidFill>
              </a:rPr>
              <a:t>Club</a:t>
            </a:r>
            <a:r>
              <a:rPr lang="pt-BR" sz="1100" b="1" dirty="0" smtClean="0">
                <a:solidFill>
                  <a:schemeClr val="tx1"/>
                </a:solidFill>
              </a:rPr>
              <a:t> Corinthians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8" name="Texto Explicativo 2 27"/>
          <p:cNvSpPr/>
          <p:nvPr/>
        </p:nvSpPr>
        <p:spPr>
          <a:xfrm>
            <a:off x="5580112" y="5733256"/>
            <a:ext cx="1300230" cy="648072"/>
          </a:xfrm>
          <a:prstGeom prst="borderCallout2">
            <a:avLst>
              <a:gd name="adj1" fmla="val -495"/>
              <a:gd name="adj2" fmla="val 45671"/>
              <a:gd name="adj3" fmla="val -68450"/>
              <a:gd name="adj4" fmla="val 12550"/>
              <a:gd name="adj5" fmla="val -114693"/>
              <a:gd name="adj6" fmla="val -1828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270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Alvorada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9" name="Texto Explicativo 2 28"/>
          <p:cNvSpPr/>
          <p:nvPr/>
        </p:nvSpPr>
        <p:spPr>
          <a:xfrm>
            <a:off x="539552" y="620688"/>
            <a:ext cx="1728192" cy="648072"/>
          </a:xfrm>
          <a:prstGeom prst="borderCallout2">
            <a:avLst>
              <a:gd name="adj1" fmla="val 99615"/>
              <a:gd name="adj2" fmla="val 49072"/>
              <a:gd name="adj3" fmla="val 190561"/>
              <a:gd name="adj4" fmla="val 63034"/>
              <a:gd name="adj5" fmla="val 248797"/>
              <a:gd name="adj6" fmla="val 11084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1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Carlos Lacerda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/>
              <a:t>Vítimas: 1 Fatal</a:t>
            </a:r>
          </a:p>
          <a:p>
            <a:pPr algn="ctr"/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0" name="Texto Explicativo 2 29"/>
          <p:cNvSpPr/>
          <p:nvPr/>
        </p:nvSpPr>
        <p:spPr>
          <a:xfrm>
            <a:off x="2987824" y="5085184"/>
            <a:ext cx="1728192" cy="648072"/>
          </a:xfrm>
          <a:prstGeom prst="borderCallout2">
            <a:avLst>
              <a:gd name="adj1" fmla="val -23003"/>
              <a:gd name="adj2" fmla="val -27144"/>
              <a:gd name="adj3" fmla="val 29309"/>
              <a:gd name="adj4" fmla="val -27796"/>
              <a:gd name="adj5" fmla="val 53615"/>
              <a:gd name="adj6" fmla="val -15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Irene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2 Fatais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31" name="Texto Explicativo 2 30"/>
          <p:cNvSpPr/>
          <p:nvPr/>
        </p:nvSpPr>
        <p:spPr>
          <a:xfrm>
            <a:off x="467544" y="6093296"/>
            <a:ext cx="1800200" cy="648072"/>
          </a:xfrm>
          <a:prstGeom prst="borderCallout2">
            <a:avLst>
              <a:gd name="adj1" fmla="val -11245"/>
              <a:gd name="adj2" fmla="val 38490"/>
              <a:gd name="adj3" fmla="val -29480"/>
              <a:gd name="adj4" fmla="val 3700"/>
              <a:gd name="adj5" fmla="val -77066"/>
              <a:gd name="adj6" fmla="val 351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Av. Pedro Paulino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 3 Fatais</a:t>
            </a:r>
            <a:endParaRPr lang="pt-BR" sz="1100" b="1" dirty="0">
              <a:solidFill>
                <a:schemeClr val="tx1"/>
              </a:solidFill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820" y="2790402"/>
            <a:ext cx="214680" cy="26422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342" y="3112054"/>
            <a:ext cx="165139" cy="264222"/>
          </a:xfrm>
          <a:prstGeom prst="rect">
            <a:avLst/>
          </a:prstGeom>
        </p:spPr>
      </p:pic>
      <p:sp>
        <p:nvSpPr>
          <p:cNvPr id="22" name="Texto Explicativo 2 21"/>
          <p:cNvSpPr/>
          <p:nvPr/>
        </p:nvSpPr>
        <p:spPr>
          <a:xfrm>
            <a:off x="3707903" y="3636404"/>
            <a:ext cx="1427679" cy="648072"/>
          </a:xfrm>
          <a:prstGeom prst="borderCallout2">
            <a:avLst>
              <a:gd name="adj1" fmla="val -1839"/>
              <a:gd name="adj2" fmla="val 50836"/>
              <a:gd name="adj3" fmla="val -75841"/>
              <a:gd name="adj4" fmla="val 83460"/>
              <a:gd name="adj5" fmla="val -70012"/>
              <a:gd name="adj6" fmla="val 219398"/>
            </a:avLst>
          </a:prstGeom>
          <a:gradFill flip="none" rotWithShape="1">
            <a:gsLst>
              <a:gs pos="0">
                <a:srgbClr val="785046">
                  <a:tint val="66000"/>
                  <a:satMod val="160000"/>
                </a:srgbClr>
              </a:gs>
              <a:gs pos="50000">
                <a:srgbClr val="785046">
                  <a:tint val="44500"/>
                  <a:satMod val="160000"/>
                </a:srgbClr>
              </a:gs>
              <a:gs pos="100000">
                <a:srgbClr val="785046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794F4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Cuiabá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3" name="Texto Explicativo 2 22"/>
          <p:cNvSpPr/>
          <p:nvPr/>
        </p:nvSpPr>
        <p:spPr>
          <a:xfrm>
            <a:off x="2829542" y="2263942"/>
            <a:ext cx="1449098" cy="648072"/>
          </a:xfrm>
          <a:prstGeom prst="borderCallout2">
            <a:avLst>
              <a:gd name="adj1" fmla="val 51912"/>
              <a:gd name="adj2" fmla="val 101918"/>
              <a:gd name="adj3" fmla="val 93474"/>
              <a:gd name="adj4" fmla="val 157161"/>
              <a:gd name="adj5" fmla="val 96615"/>
              <a:gd name="adj6" fmla="val 211781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Eurico da Cruz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820" y="2790402"/>
            <a:ext cx="214680" cy="26422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342" y="3112054"/>
            <a:ext cx="165139" cy="264222"/>
          </a:xfrm>
          <a:prstGeom prst="rect">
            <a:avLst/>
          </a:prstGeom>
        </p:spPr>
      </p:pic>
      <p:sp>
        <p:nvSpPr>
          <p:cNvPr id="22" name="Texto Explicativo 2 21"/>
          <p:cNvSpPr/>
          <p:nvPr/>
        </p:nvSpPr>
        <p:spPr>
          <a:xfrm>
            <a:off x="3707903" y="3636404"/>
            <a:ext cx="1427679" cy="648072"/>
          </a:xfrm>
          <a:prstGeom prst="borderCallout2">
            <a:avLst>
              <a:gd name="adj1" fmla="val -1839"/>
              <a:gd name="adj2" fmla="val 50836"/>
              <a:gd name="adj3" fmla="val -75841"/>
              <a:gd name="adj4" fmla="val 83460"/>
              <a:gd name="adj5" fmla="val -70012"/>
              <a:gd name="adj6" fmla="val 219398"/>
            </a:avLst>
          </a:prstGeom>
          <a:gradFill flip="none" rotWithShape="1">
            <a:gsLst>
              <a:gs pos="0">
                <a:srgbClr val="785046">
                  <a:tint val="66000"/>
                  <a:satMod val="160000"/>
                </a:srgbClr>
              </a:gs>
              <a:gs pos="50000">
                <a:srgbClr val="785046">
                  <a:tint val="44500"/>
                  <a:satMod val="160000"/>
                </a:srgbClr>
              </a:gs>
              <a:gs pos="100000">
                <a:srgbClr val="785046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794F4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Cuiabá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3" name="Texto Explicativo 2 22"/>
          <p:cNvSpPr/>
          <p:nvPr/>
        </p:nvSpPr>
        <p:spPr>
          <a:xfrm>
            <a:off x="2829542" y="2263942"/>
            <a:ext cx="1449098" cy="648072"/>
          </a:xfrm>
          <a:prstGeom prst="borderCallout2">
            <a:avLst>
              <a:gd name="adj1" fmla="val 51912"/>
              <a:gd name="adj2" fmla="val 101918"/>
              <a:gd name="adj3" fmla="val 93474"/>
              <a:gd name="adj4" fmla="val 157161"/>
              <a:gd name="adj5" fmla="val 96615"/>
              <a:gd name="adj6" fmla="val 211781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Eurico da Cruz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788696" y="776101"/>
            <a:ext cx="20515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Não encontrada nenhuma relação com as demais ocorrências</a:t>
            </a:r>
            <a:endParaRPr lang="pt-BR" sz="1400" dirty="0"/>
          </a:p>
        </p:txBody>
      </p:sp>
      <p:cxnSp>
        <p:nvCxnSpPr>
          <p:cNvPr id="32" name="Conector reto 31"/>
          <p:cNvCxnSpPr>
            <a:stCxn id="5" idx="2"/>
            <a:endCxn id="23" idx="0"/>
          </p:cNvCxnSpPr>
          <p:nvPr/>
        </p:nvCxnSpPr>
        <p:spPr>
          <a:xfrm flipH="1">
            <a:off x="4278640" y="1568189"/>
            <a:ext cx="1535834" cy="101978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endCxn id="22" idx="3"/>
          </p:cNvCxnSpPr>
          <p:nvPr/>
        </p:nvCxnSpPr>
        <p:spPr>
          <a:xfrm flipH="1">
            <a:off x="4421743" y="1568189"/>
            <a:ext cx="1392731" cy="206821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7028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19" name="Texto Explicativo 2 18"/>
          <p:cNvSpPr/>
          <p:nvPr/>
        </p:nvSpPr>
        <p:spPr>
          <a:xfrm>
            <a:off x="6732240" y="188640"/>
            <a:ext cx="1872208" cy="648072"/>
          </a:xfrm>
          <a:prstGeom prst="borderCallout2">
            <a:avLst>
              <a:gd name="adj1" fmla="val 113053"/>
              <a:gd name="adj2" fmla="val 17703"/>
              <a:gd name="adj3" fmla="val 173764"/>
              <a:gd name="adj4" fmla="val -1340"/>
              <a:gd name="adj5" fmla="val 307586"/>
              <a:gd name="adj6" fmla="val -13493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905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100" b="1" dirty="0" smtClean="0"/>
          </a:p>
          <a:p>
            <a:pPr algn="ctr"/>
            <a:r>
              <a:rPr lang="pt-BR" sz="1100" b="1" dirty="0" smtClean="0"/>
              <a:t>Rua Jacinto José de Souza</a:t>
            </a:r>
          </a:p>
          <a:p>
            <a:pPr algn="ctr"/>
            <a:r>
              <a:rPr lang="pt-BR" sz="1100" b="1" dirty="0" smtClean="0"/>
              <a:t>08/08/2015</a:t>
            </a:r>
          </a:p>
          <a:p>
            <a:pPr algn="ctr"/>
            <a:r>
              <a:rPr lang="pt-BR" sz="1100" b="1" dirty="0" smtClean="0"/>
              <a:t>Vítimas: 1 Fatal / 1 Tentada</a:t>
            </a:r>
          </a:p>
          <a:p>
            <a:pPr algn="ctr"/>
            <a:endParaRPr lang="pt-BR" sz="1200" b="1" dirty="0"/>
          </a:p>
        </p:txBody>
      </p:sp>
      <p:sp>
        <p:nvSpPr>
          <p:cNvPr id="27" name="Texto Explicativo 2 26"/>
          <p:cNvSpPr/>
          <p:nvPr/>
        </p:nvSpPr>
        <p:spPr>
          <a:xfrm>
            <a:off x="7020272" y="4869160"/>
            <a:ext cx="1728192" cy="648072"/>
          </a:xfrm>
          <a:prstGeom prst="borderCallout2">
            <a:avLst>
              <a:gd name="adj1" fmla="val -2511"/>
              <a:gd name="adj2" fmla="val 50963"/>
              <a:gd name="adj3" fmla="val -42919"/>
              <a:gd name="adj4" fmla="val 11258"/>
              <a:gd name="adj5" fmla="val -32051"/>
              <a:gd name="adj6" fmla="val -17146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270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Av. Sport </a:t>
            </a:r>
            <a:r>
              <a:rPr lang="pt-BR" sz="1100" b="1" dirty="0" err="1" smtClean="0">
                <a:solidFill>
                  <a:schemeClr val="tx1"/>
                </a:solidFill>
              </a:rPr>
              <a:t>Club</a:t>
            </a:r>
            <a:r>
              <a:rPr lang="pt-BR" sz="1100" b="1" dirty="0" smtClean="0">
                <a:solidFill>
                  <a:schemeClr val="tx1"/>
                </a:solidFill>
              </a:rPr>
              <a:t> Corinthians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8" name="Texto Explicativo 2 27"/>
          <p:cNvSpPr/>
          <p:nvPr/>
        </p:nvSpPr>
        <p:spPr>
          <a:xfrm>
            <a:off x="5580112" y="5733256"/>
            <a:ext cx="1300230" cy="648072"/>
          </a:xfrm>
          <a:prstGeom prst="borderCallout2">
            <a:avLst>
              <a:gd name="adj1" fmla="val -495"/>
              <a:gd name="adj2" fmla="val 45671"/>
              <a:gd name="adj3" fmla="val -68450"/>
              <a:gd name="adj4" fmla="val 12550"/>
              <a:gd name="adj5" fmla="val -114693"/>
              <a:gd name="adj6" fmla="val -1828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1270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Alvorada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820" y="2790402"/>
            <a:ext cx="214680" cy="26422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342" y="3112054"/>
            <a:ext cx="165139" cy="264222"/>
          </a:xfrm>
          <a:prstGeom prst="rect">
            <a:avLst/>
          </a:prstGeom>
        </p:spPr>
      </p:pic>
      <p:sp>
        <p:nvSpPr>
          <p:cNvPr id="24" name="Retângulo 23"/>
          <p:cNvSpPr/>
          <p:nvPr/>
        </p:nvSpPr>
        <p:spPr>
          <a:xfrm>
            <a:off x="2760122" y="2130425"/>
            <a:ext cx="1440160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Arma: </a:t>
            </a:r>
          </a:p>
          <a:p>
            <a:pPr algn="ctr"/>
            <a:r>
              <a:rPr lang="pt-BR" sz="1200" b="1" dirty="0" smtClean="0"/>
              <a:t>380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1200" b="1" dirty="0" smtClean="0"/>
              <a:t>Veículo:</a:t>
            </a:r>
          </a:p>
          <a:p>
            <a:pPr algn="ctr"/>
            <a:r>
              <a:rPr lang="pt-BR" sz="1200" b="1" dirty="0" smtClean="0"/>
              <a:t>CIVIC PRETO</a:t>
            </a:r>
            <a:endParaRPr lang="pt-BR" sz="1200" b="1" dirty="0"/>
          </a:p>
        </p:txBody>
      </p:sp>
      <p:cxnSp>
        <p:nvCxnSpPr>
          <p:cNvPr id="32" name="Conector reto 31"/>
          <p:cNvCxnSpPr/>
          <p:nvPr/>
        </p:nvCxnSpPr>
        <p:spPr>
          <a:xfrm flipH="1">
            <a:off x="4200282" y="2420888"/>
            <a:ext cx="2171918" cy="4454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H="1" flipV="1">
            <a:off x="4200282" y="2866324"/>
            <a:ext cx="978089" cy="20028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200282" y="2852632"/>
            <a:ext cx="2351938" cy="1780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7280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28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20" name="Texto Explicativo 2 19"/>
          <p:cNvSpPr/>
          <p:nvPr/>
        </p:nvSpPr>
        <p:spPr>
          <a:xfrm>
            <a:off x="5575825" y="264967"/>
            <a:ext cx="1872208" cy="648072"/>
          </a:xfrm>
          <a:prstGeom prst="borderCallout2">
            <a:avLst>
              <a:gd name="adj1" fmla="val 101295"/>
              <a:gd name="adj2" fmla="val 55313"/>
              <a:gd name="adj3" fmla="val 157639"/>
              <a:gd name="adj4" fmla="val 61668"/>
              <a:gd name="adj5" fmla="val 201105"/>
              <a:gd name="adj6" fmla="val 79731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Suzano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 / 2 Tentadas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5" name="Texto Explicativo 2 24"/>
          <p:cNvSpPr/>
          <p:nvPr/>
        </p:nvSpPr>
        <p:spPr>
          <a:xfrm>
            <a:off x="5259464" y="3645024"/>
            <a:ext cx="1872208" cy="648072"/>
          </a:xfrm>
          <a:prstGeom prst="borderCallout2">
            <a:avLst>
              <a:gd name="adj1" fmla="val -1839"/>
              <a:gd name="adj2" fmla="val 50836"/>
              <a:gd name="adj3" fmla="val -90622"/>
              <a:gd name="adj4" fmla="val 68820"/>
              <a:gd name="adj5" fmla="val -123763"/>
              <a:gd name="adj6" fmla="val 115664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Moacir Sales D’Ávila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 / 2 Tentadas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26" name="Texto Explicativo 2 25"/>
          <p:cNvSpPr/>
          <p:nvPr/>
        </p:nvSpPr>
        <p:spPr>
          <a:xfrm>
            <a:off x="7239176" y="3284984"/>
            <a:ext cx="1797320" cy="648072"/>
          </a:xfrm>
          <a:prstGeom prst="borderCallout2">
            <a:avLst>
              <a:gd name="adj1" fmla="val -6878"/>
              <a:gd name="adj2" fmla="val 54867"/>
              <a:gd name="adj3" fmla="val -66435"/>
              <a:gd name="adj4" fmla="val 47161"/>
              <a:gd name="adj5" fmla="val -56911"/>
              <a:gd name="adj6" fmla="val 27450"/>
            </a:avLst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Vitantonio D’abril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1 Fatal</a:t>
            </a:r>
            <a:endParaRPr lang="pt-BR" sz="1100" b="1" dirty="0">
              <a:solidFill>
                <a:schemeClr val="tx1"/>
              </a:solidFill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820" y="2790402"/>
            <a:ext cx="214680" cy="26422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342" y="3112054"/>
            <a:ext cx="165139" cy="264222"/>
          </a:xfrm>
          <a:prstGeom prst="rect">
            <a:avLst/>
          </a:prstGeom>
        </p:spPr>
      </p:pic>
      <p:sp>
        <p:nvSpPr>
          <p:cNvPr id="24" name="Retângulo 23"/>
          <p:cNvSpPr/>
          <p:nvPr/>
        </p:nvSpPr>
        <p:spPr>
          <a:xfrm>
            <a:off x="7648074" y="390947"/>
            <a:ext cx="1440160" cy="13681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Arma: </a:t>
            </a:r>
          </a:p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9mm</a:t>
            </a:r>
          </a:p>
          <a:p>
            <a:pPr algn="ctr"/>
            <a:endParaRPr lang="pt-BR" sz="12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Veículo:</a:t>
            </a:r>
          </a:p>
          <a:p>
            <a:pPr algn="ctr"/>
            <a:r>
              <a:rPr lang="pt-BR" sz="1200" b="1" dirty="0" smtClean="0">
                <a:solidFill>
                  <a:srgbClr val="FF3300"/>
                </a:solidFill>
              </a:rPr>
              <a:t>PEUGEOT </a:t>
            </a:r>
            <a:r>
              <a:rPr lang="pt-BR" sz="1200" b="1" dirty="0" smtClean="0">
                <a:solidFill>
                  <a:srgbClr val="FF3300"/>
                </a:solidFill>
              </a:rPr>
              <a:t>PRATA</a:t>
            </a:r>
          </a:p>
        </p:txBody>
      </p:sp>
      <p:cxnSp>
        <p:nvCxnSpPr>
          <p:cNvPr id="32" name="Conector reto 31"/>
          <p:cNvCxnSpPr/>
          <p:nvPr/>
        </p:nvCxnSpPr>
        <p:spPr>
          <a:xfrm flipV="1">
            <a:off x="7452320" y="1772816"/>
            <a:ext cx="504056" cy="504056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V="1">
            <a:off x="7596336" y="1772816"/>
            <a:ext cx="360040" cy="936104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flipV="1">
            <a:off x="7740352" y="1772816"/>
            <a:ext cx="216024" cy="936104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8707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6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15" name="Texto Explicativo 2 14"/>
          <p:cNvSpPr/>
          <p:nvPr/>
        </p:nvSpPr>
        <p:spPr>
          <a:xfrm>
            <a:off x="2915816" y="44624"/>
            <a:ext cx="1944216" cy="792088"/>
          </a:xfrm>
          <a:prstGeom prst="borderCallout2">
            <a:avLst>
              <a:gd name="adj1" fmla="val 111374"/>
              <a:gd name="adj2" fmla="val 42899"/>
              <a:gd name="adj3" fmla="val 217436"/>
              <a:gd name="adj4" fmla="val 42123"/>
              <a:gd name="adj5" fmla="val 319546"/>
              <a:gd name="adj6" fmla="val 14385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Rua Antonio Benedito Ferreira</a:t>
            </a:r>
          </a:p>
          <a:p>
            <a:pPr algn="ctr"/>
            <a:r>
              <a:rPr lang="pt-BR" sz="1100" b="1" dirty="0" smtClean="0"/>
              <a:t>13/08/2015</a:t>
            </a:r>
          </a:p>
          <a:p>
            <a:pPr algn="ctr"/>
            <a:r>
              <a:rPr lang="pt-BR" sz="1100" b="1" dirty="0" smtClean="0"/>
              <a:t>Vítimas: 8 Fatais / 2 Tentadas</a:t>
            </a:r>
            <a:endParaRPr lang="pt-BR" sz="1100" b="1" dirty="0"/>
          </a:p>
        </p:txBody>
      </p:sp>
      <p:sp>
        <p:nvSpPr>
          <p:cNvPr id="16" name="Texto Explicativo 2 15"/>
          <p:cNvSpPr/>
          <p:nvPr/>
        </p:nvSpPr>
        <p:spPr>
          <a:xfrm>
            <a:off x="4283968" y="980728"/>
            <a:ext cx="1728192" cy="648072"/>
          </a:xfrm>
          <a:prstGeom prst="borderCallout2">
            <a:avLst>
              <a:gd name="adj1" fmla="val 103311"/>
              <a:gd name="adj2" fmla="val 43907"/>
              <a:gd name="adj3" fmla="val 163686"/>
              <a:gd name="adj4" fmla="val 72358"/>
              <a:gd name="adj5" fmla="val 261899"/>
              <a:gd name="adj6" fmla="val 1066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200" b="1" dirty="0" smtClean="0"/>
          </a:p>
          <a:p>
            <a:pPr algn="ctr"/>
            <a:r>
              <a:rPr lang="pt-BR" sz="1100" b="1" dirty="0" smtClean="0"/>
              <a:t>Rua Prof. Sud Menucci</a:t>
            </a:r>
          </a:p>
          <a:p>
            <a:pPr algn="ctr"/>
            <a:r>
              <a:rPr lang="pt-BR" sz="1100" b="1" dirty="0" smtClean="0"/>
              <a:t>13/08/2015</a:t>
            </a:r>
          </a:p>
          <a:p>
            <a:pPr algn="ctr"/>
            <a:r>
              <a:rPr lang="pt-BR" sz="1100" b="1" dirty="0" smtClean="0"/>
              <a:t>Vítimas: 1 Fatal</a:t>
            </a:r>
          </a:p>
          <a:p>
            <a:pPr algn="ctr"/>
            <a:endParaRPr lang="pt-BR" sz="1100" b="1" dirty="0"/>
          </a:p>
        </p:txBody>
      </p:sp>
      <p:sp>
        <p:nvSpPr>
          <p:cNvPr id="17" name="Texto Explicativo 2 16"/>
          <p:cNvSpPr/>
          <p:nvPr/>
        </p:nvSpPr>
        <p:spPr>
          <a:xfrm>
            <a:off x="4932040" y="188640"/>
            <a:ext cx="1728192" cy="648072"/>
          </a:xfrm>
          <a:prstGeom prst="borderCallout2">
            <a:avLst>
              <a:gd name="adj1" fmla="val 107007"/>
              <a:gd name="adj2" fmla="val 73638"/>
              <a:gd name="adj3" fmla="val 178803"/>
              <a:gd name="adj4" fmla="val 69838"/>
              <a:gd name="adj5" fmla="val 352938"/>
              <a:gd name="adj6" fmla="val 784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Rua </a:t>
            </a:r>
            <a:r>
              <a:rPr lang="pt-BR" sz="1100" b="1" dirty="0" err="1" smtClean="0"/>
              <a:t>Astor</a:t>
            </a:r>
            <a:r>
              <a:rPr lang="pt-BR" sz="1100" b="1" dirty="0" smtClean="0"/>
              <a:t> </a:t>
            </a:r>
            <a:r>
              <a:rPr lang="pt-BR" sz="1100" b="1" dirty="0" err="1" smtClean="0"/>
              <a:t>Palamin</a:t>
            </a:r>
            <a:endParaRPr lang="pt-BR" sz="1100" b="1" dirty="0" smtClean="0"/>
          </a:p>
          <a:p>
            <a:pPr algn="ctr"/>
            <a:r>
              <a:rPr lang="pt-BR" sz="1100" b="1" dirty="0" smtClean="0"/>
              <a:t>13/08/2015</a:t>
            </a:r>
          </a:p>
          <a:p>
            <a:pPr algn="ctr"/>
            <a:r>
              <a:rPr lang="pt-BR" sz="1100" b="1" dirty="0" smtClean="0"/>
              <a:t>Vítimas: 2 Fatais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820" y="2790402"/>
            <a:ext cx="214680" cy="26422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342" y="3112054"/>
            <a:ext cx="165139" cy="264222"/>
          </a:xfrm>
          <a:prstGeom prst="rect">
            <a:avLst/>
          </a:prstGeom>
        </p:spPr>
      </p:pic>
      <p:sp>
        <p:nvSpPr>
          <p:cNvPr id="24" name="Retângulo 23"/>
          <p:cNvSpPr/>
          <p:nvPr/>
        </p:nvSpPr>
        <p:spPr>
          <a:xfrm>
            <a:off x="4018180" y="3244165"/>
            <a:ext cx="1440160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Armas: </a:t>
            </a:r>
          </a:p>
          <a:p>
            <a:pPr algn="ctr"/>
            <a:r>
              <a:rPr lang="pt-BR" sz="1200" b="1" dirty="0" smtClean="0"/>
              <a:t>380 e 9mm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1200" b="1" dirty="0" smtClean="0"/>
              <a:t>Veículos:</a:t>
            </a:r>
          </a:p>
          <a:p>
            <a:pPr algn="ctr"/>
            <a:r>
              <a:rPr lang="pt-BR" sz="1200" dirty="0" smtClean="0"/>
              <a:t> </a:t>
            </a:r>
            <a:r>
              <a:rPr lang="pt-BR" sz="1200" b="1" dirty="0" smtClean="0">
                <a:solidFill>
                  <a:srgbClr val="0000FF"/>
                </a:solidFill>
              </a:rPr>
              <a:t>SANDERO PRATA</a:t>
            </a:r>
          </a:p>
          <a:p>
            <a:pPr algn="ctr"/>
            <a:r>
              <a:rPr lang="pt-BR" sz="1200" b="1" dirty="0" smtClean="0">
                <a:solidFill>
                  <a:srgbClr val="FF3300"/>
                </a:solidFill>
              </a:rPr>
              <a:t>PEUGEOT PRATA</a:t>
            </a:r>
            <a:endParaRPr lang="pt-BR" sz="1200" b="1" dirty="0">
              <a:solidFill>
                <a:srgbClr val="FF3300"/>
              </a:solidFill>
            </a:endParaRPr>
          </a:p>
        </p:txBody>
      </p:sp>
      <p:cxnSp>
        <p:nvCxnSpPr>
          <p:cNvPr id="32" name="Conector reto 31"/>
          <p:cNvCxnSpPr>
            <a:endCxn id="24" idx="3"/>
          </p:cNvCxnSpPr>
          <p:nvPr/>
        </p:nvCxnSpPr>
        <p:spPr>
          <a:xfrm flipH="1">
            <a:off x="5458340" y="2667000"/>
            <a:ext cx="289709" cy="126124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V="1">
            <a:off x="5506095" y="2769075"/>
            <a:ext cx="651471" cy="107289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endCxn id="24" idx="3"/>
          </p:cNvCxnSpPr>
          <p:nvPr/>
        </p:nvCxnSpPr>
        <p:spPr>
          <a:xfrm flipH="1">
            <a:off x="5458340" y="2747281"/>
            <a:ext cx="954054" cy="11809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2842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29" name="Texto Explicativo 2 28"/>
          <p:cNvSpPr/>
          <p:nvPr/>
        </p:nvSpPr>
        <p:spPr>
          <a:xfrm>
            <a:off x="539552" y="620688"/>
            <a:ext cx="1728192" cy="648072"/>
          </a:xfrm>
          <a:prstGeom prst="borderCallout2">
            <a:avLst>
              <a:gd name="adj1" fmla="val 99615"/>
              <a:gd name="adj2" fmla="val 49072"/>
              <a:gd name="adj3" fmla="val 190561"/>
              <a:gd name="adj4" fmla="val 63034"/>
              <a:gd name="adj5" fmla="val 248797"/>
              <a:gd name="adj6" fmla="val 11084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1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Carlos Lacerda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/>
              <a:t>Vítimas: 1 Fatal</a:t>
            </a:r>
          </a:p>
          <a:p>
            <a:pPr algn="ctr"/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0" name="Texto Explicativo 2 29"/>
          <p:cNvSpPr/>
          <p:nvPr/>
        </p:nvSpPr>
        <p:spPr>
          <a:xfrm>
            <a:off x="2987824" y="5085184"/>
            <a:ext cx="1728192" cy="648072"/>
          </a:xfrm>
          <a:prstGeom prst="borderCallout2">
            <a:avLst>
              <a:gd name="adj1" fmla="val -23003"/>
              <a:gd name="adj2" fmla="val -27144"/>
              <a:gd name="adj3" fmla="val 29309"/>
              <a:gd name="adj4" fmla="val -27796"/>
              <a:gd name="adj5" fmla="val 53615"/>
              <a:gd name="adj6" fmla="val -15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Rua Irene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13/08/2015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2 Fatais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31" name="Texto Explicativo 2 30"/>
          <p:cNvSpPr/>
          <p:nvPr/>
        </p:nvSpPr>
        <p:spPr>
          <a:xfrm>
            <a:off x="467544" y="6093296"/>
            <a:ext cx="1800200" cy="648072"/>
          </a:xfrm>
          <a:prstGeom prst="borderCallout2">
            <a:avLst>
              <a:gd name="adj1" fmla="val -11245"/>
              <a:gd name="adj2" fmla="val 38490"/>
              <a:gd name="adj3" fmla="val -29480"/>
              <a:gd name="adj4" fmla="val 3700"/>
              <a:gd name="adj5" fmla="val -77066"/>
              <a:gd name="adj6" fmla="val 351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Av. Pedro Paulino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08/08/2015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Vítimas:  3 Fatais</a:t>
            </a:r>
            <a:endParaRPr lang="pt-BR" sz="1100" b="1" dirty="0">
              <a:solidFill>
                <a:schemeClr val="tx1"/>
              </a:solidFill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820" y="2790402"/>
            <a:ext cx="214680" cy="26422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342" y="3112054"/>
            <a:ext cx="165139" cy="264222"/>
          </a:xfrm>
          <a:prstGeom prst="rect">
            <a:avLst/>
          </a:prstGeom>
        </p:spPr>
      </p:pic>
      <p:sp>
        <p:nvSpPr>
          <p:cNvPr id="24" name="Retângulo 23"/>
          <p:cNvSpPr/>
          <p:nvPr/>
        </p:nvSpPr>
        <p:spPr>
          <a:xfrm>
            <a:off x="3567974" y="3276364"/>
            <a:ext cx="1440160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Armas: </a:t>
            </a:r>
          </a:p>
          <a:p>
            <a:pPr algn="ctr"/>
            <a:r>
              <a:rPr lang="pt-BR" sz="1200" b="1" dirty="0" smtClean="0"/>
              <a:t>380 e 9mm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1200" b="1" dirty="0" smtClean="0"/>
              <a:t>Veículos:</a:t>
            </a:r>
          </a:p>
          <a:p>
            <a:pPr algn="ctr"/>
            <a:r>
              <a:rPr lang="pt-BR" sz="1200" b="1" dirty="0" smtClean="0"/>
              <a:t> </a:t>
            </a:r>
            <a:r>
              <a:rPr lang="pt-BR" sz="1200" b="1" dirty="0" smtClean="0">
                <a:solidFill>
                  <a:srgbClr val="0000FF"/>
                </a:solidFill>
              </a:rPr>
              <a:t>SANDERO PRATA</a:t>
            </a:r>
          </a:p>
        </p:txBody>
      </p:sp>
      <p:cxnSp>
        <p:nvCxnSpPr>
          <p:cNvPr id="32" name="Conector reto 31"/>
          <p:cNvCxnSpPr>
            <a:endCxn id="24" idx="1"/>
          </p:cNvCxnSpPr>
          <p:nvPr/>
        </p:nvCxnSpPr>
        <p:spPr>
          <a:xfrm>
            <a:off x="2627784" y="2564904"/>
            <a:ext cx="940190" cy="139553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endCxn id="24" idx="1"/>
          </p:cNvCxnSpPr>
          <p:nvPr/>
        </p:nvCxnSpPr>
        <p:spPr>
          <a:xfrm flipV="1">
            <a:off x="611560" y="3960440"/>
            <a:ext cx="2956414" cy="134076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endCxn id="24" idx="1"/>
          </p:cNvCxnSpPr>
          <p:nvPr/>
        </p:nvCxnSpPr>
        <p:spPr>
          <a:xfrm flipV="1">
            <a:off x="2627784" y="3960440"/>
            <a:ext cx="940190" cy="9087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5182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 descr="Base PPT 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6372200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Osasco</a:t>
            </a:r>
            <a:endParaRPr lang="pt-BR" sz="1200" dirty="0"/>
          </a:p>
        </p:txBody>
      </p:sp>
      <p:sp>
        <p:nvSpPr>
          <p:cNvPr id="32" name="Retângulo 31"/>
          <p:cNvSpPr/>
          <p:nvPr/>
        </p:nvSpPr>
        <p:spPr>
          <a:xfrm>
            <a:off x="4355976" y="260648"/>
            <a:ext cx="1440160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Armas: </a:t>
            </a:r>
          </a:p>
          <a:p>
            <a:pPr algn="ctr"/>
            <a:r>
              <a:rPr lang="pt-BR" sz="1200" b="1" dirty="0" smtClean="0"/>
              <a:t>380 e 9mm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1200" b="1" dirty="0" smtClean="0"/>
              <a:t>Veículos:</a:t>
            </a:r>
          </a:p>
          <a:p>
            <a:pPr algn="ctr"/>
            <a:r>
              <a:rPr lang="pt-BR" sz="1200" dirty="0" smtClean="0"/>
              <a:t> </a:t>
            </a:r>
            <a:r>
              <a:rPr lang="pt-BR" sz="1200" b="1" dirty="0" smtClean="0">
                <a:solidFill>
                  <a:srgbClr val="0000FF"/>
                </a:solidFill>
              </a:rPr>
              <a:t>SANDERO PRATA</a:t>
            </a:r>
          </a:p>
          <a:p>
            <a:pPr algn="ctr"/>
            <a:r>
              <a:rPr lang="pt-BR" sz="1200" b="1" dirty="0" smtClean="0">
                <a:solidFill>
                  <a:srgbClr val="FF3300"/>
                </a:solidFill>
              </a:rPr>
              <a:t>PEUGEOT PRATA</a:t>
            </a:r>
            <a:endParaRPr lang="pt-BR" sz="1200" b="1" dirty="0">
              <a:solidFill>
                <a:srgbClr val="FF3300"/>
              </a:solidFill>
            </a:endParaRPr>
          </a:p>
        </p:txBody>
      </p:sp>
      <p:cxnSp>
        <p:nvCxnSpPr>
          <p:cNvPr id="34" name="Conector reto 33"/>
          <p:cNvCxnSpPr/>
          <p:nvPr/>
        </p:nvCxnSpPr>
        <p:spPr>
          <a:xfrm flipH="1" flipV="1">
            <a:off x="5436096" y="1700808"/>
            <a:ext cx="288032" cy="7200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H="1" flipV="1">
            <a:off x="5436096" y="1700808"/>
            <a:ext cx="648072" cy="9361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H="1" flipV="1">
            <a:off x="5436096" y="1700808"/>
            <a:ext cx="792088" cy="792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>
            <a:off x="7308304" y="332656"/>
            <a:ext cx="1440160" cy="13681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Arma: </a:t>
            </a:r>
          </a:p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9mm</a:t>
            </a:r>
          </a:p>
          <a:p>
            <a:pPr algn="ctr"/>
            <a:endParaRPr lang="pt-BR" sz="12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Veículo:</a:t>
            </a:r>
          </a:p>
          <a:p>
            <a:pPr algn="ctr"/>
            <a:r>
              <a:rPr lang="pt-BR" sz="1200" b="1" dirty="0" smtClean="0">
                <a:solidFill>
                  <a:srgbClr val="FF3300"/>
                </a:solidFill>
              </a:rPr>
              <a:t>PEUGEOT PRATA</a:t>
            </a:r>
            <a:endParaRPr lang="pt-BR" sz="1200" b="1" dirty="0">
              <a:solidFill>
                <a:srgbClr val="FF3300"/>
              </a:solidFill>
            </a:endParaRPr>
          </a:p>
        </p:txBody>
      </p:sp>
      <p:cxnSp>
        <p:nvCxnSpPr>
          <p:cNvPr id="47" name="Conector reto 46"/>
          <p:cNvCxnSpPr/>
          <p:nvPr/>
        </p:nvCxnSpPr>
        <p:spPr>
          <a:xfrm flipV="1">
            <a:off x="7452320" y="1772816"/>
            <a:ext cx="504056" cy="504056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7596336" y="1772816"/>
            <a:ext cx="360040" cy="936104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flipV="1">
            <a:off x="7740352" y="1772816"/>
            <a:ext cx="216024" cy="936104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7092280" y="5373216"/>
            <a:ext cx="1440160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Arma: </a:t>
            </a:r>
          </a:p>
          <a:p>
            <a:pPr algn="ctr"/>
            <a:r>
              <a:rPr lang="pt-BR" sz="1200" b="1" dirty="0" smtClean="0"/>
              <a:t>380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1200" b="1" dirty="0" smtClean="0"/>
              <a:t>Veículo:</a:t>
            </a:r>
          </a:p>
          <a:p>
            <a:pPr algn="ctr"/>
            <a:r>
              <a:rPr lang="pt-BR" sz="1200" b="1" dirty="0" smtClean="0"/>
              <a:t>CIVIC PRETO</a:t>
            </a:r>
            <a:endParaRPr lang="pt-BR" sz="1200" b="1" dirty="0"/>
          </a:p>
        </p:txBody>
      </p:sp>
      <p:cxnSp>
        <p:nvCxnSpPr>
          <p:cNvPr id="58" name="Conector reto 57"/>
          <p:cNvCxnSpPr/>
          <p:nvPr/>
        </p:nvCxnSpPr>
        <p:spPr>
          <a:xfrm>
            <a:off x="6444208" y="2492896"/>
            <a:ext cx="648072" cy="2808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>
            <a:off x="5364088" y="5013176"/>
            <a:ext cx="1728192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>
            <a:off x="6732240" y="4797152"/>
            <a:ext cx="36004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ângulo 64"/>
          <p:cNvSpPr/>
          <p:nvPr/>
        </p:nvSpPr>
        <p:spPr>
          <a:xfrm>
            <a:off x="3131840" y="5157192"/>
            <a:ext cx="1440160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Armas: </a:t>
            </a:r>
          </a:p>
          <a:p>
            <a:pPr algn="ctr"/>
            <a:r>
              <a:rPr lang="pt-BR" sz="1200" b="1" dirty="0" smtClean="0"/>
              <a:t>380 e 9mm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1200" b="1" dirty="0" smtClean="0"/>
              <a:t>Veículos:</a:t>
            </a:r>
          </a:p>
          <a:p>
            <a:pPr algn="ctr"/>
            <a:r>
              <a:rPr lang="pt-BR" sz="1200" b="1" dirty="0" smtClean="0"/>
              <a:t> </a:t>
            </a:r>
            <a:r>
              <a:rPr lang="pt-BR" sz="1200" b="1" dirty="0" smtClean="0">
                <a:solidFill>
                  <a:srgbClr val="0000FF"/>
                </a:solidFill>
              </a:rPr>
              <a:t>SANDERO PRATA</a:t>
            </a:r>
          </a:p>
        </p:txBody>
      </p:sp>
      <p:cxnSp>
        <p:nvCxnSpPr>
          <p:cNvPr id="66" name="Conector reto 65"/>
          <p:cNvCxnSpPr/>
          <p:nvPr/>
        </p:nvCxnSpPr>
        <p:spPr>
          <a:xfrm>
            <a:off x="2627784" y="2564904"/>
            <a:ext cx="432048" cy="309634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683568" y="5517232"/>
            <a:ext cx="2376264" cy="14401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>
            <a:off x="2627784" y="4869160"/>
            <a:ext cx="432048" cy="7920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5" grpId="0" animBg="1"/>
      <p:bldP spid="56" grpId="0" animBg="1"/>
      <p:bldP spid="6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572</Words>
  <Application>Microsoft Office PowerPoint</Application>
  <PresentationFormat>Apresentação na tela (4:3)</PresentationFormat>
  <Paragraphs>213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paulo.supioni</dc:creator>
  <cp:lastModifiedBy>Roveraldo Battaglini</cp:lastModifiedBy>
  <cp:revision>160</cp:revision>
  <dcterms:created xsi:type="dcterms:W3CDTF">2015-10-06T16:19:53Z</dcterms:created>
  <dcterms:modified xsi:type="dcterms:W3CDTF">2015-10-08T19:08:11Z</dcterms:modified>
</cp:coreProperties>
</file>